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Nunito"/>
      <p:regular r:id="rId42"/>
      <p:bold r:id="rId43"/>
      <p:italic r:id="rId44"/>
      <p:boldItalic r:id="rId45"/>
    </p:embeddedFont>
    <p:embeddedFont>
      <p:font typeface="Alef"/>
      <p:regular r:id="rId46"/>
      <p:bold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Nunito-regular.fntdata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Nunito-italic.fntdata"/><Relationship Id="rId21" Type="http://schemas.openxmlformats.org/officeDocument/2006/relationships/slide" Target="slides/slide16.xml"/><Relationship Id="rId43" Type="http://schemas.openxmlformats.org/officeDocument/2006/relationships/font" Target="fonts/Nunito-bold.fntdata"/><Relationship Id="rId24" Type="http://schemas.openxmlformats.org/officeDocument/2006/relationships/slide" Target="slides/slide19.xml"/><Relationship Id="rId46" Type="http://schemas.openxmlformats.org/officeDocument/2006/relationships/font" Target="fonts/Alef-regular.fntdata"/><Relationship Id="rId23" Type="http://schemas.openxmlformats.org/officeDocument/2006/relationships/slide" Target="slides/slide18.xml"/><Relationship Id="rId45" Type="http://schemas.openxmlformats.org/officeDocument/2006/relationships/font" Target="fonts/Nuni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Alef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aaa31d8758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aaa31d8758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aaa31d8758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aaa31d8758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aaa31d8758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aaa31d8758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aaa44580ba_2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aaa44580ba_2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aaa44580b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aaa44580b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aaa44580ba_2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aaa44580ba_2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aaa44580b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aaa44580b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aa83d857b7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aa83d857b7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aaa44580b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aaa44580b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aa83d857b7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aa83d857b7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ee2e0b9d64_0_10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ee2e0b9d64_0_10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aa83d857b7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aa83d857b7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aaa44580ba_2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aaa44580ba_2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aaa44580ba_2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aaa44580ba_2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aaa44580ba_2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aaa44580ba_2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aa83d857b7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aa83d857b7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aa83d857b7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aa83d857b7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aa83d857b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aa83d857b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aa83d857b7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aa83d857b7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aa83d857b7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aa83d857b7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aa83d857b7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aa83d857b7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ee2e0b9d64_0_1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ee2e0b9d64_0_1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aa83d857b7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aa83d857b7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aa83d857b7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aa83d857b7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aa83d857b7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aa83d857b7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aa83d857b7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aa83d857b7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aa83d857b7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aa83d857b7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aa83d857b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aa83d857b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aa8244d00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aa8244d00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aa8244d005_1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aa8244d005_1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aa8244d005_1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aa8244d005_1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aaa44580b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aaa44580b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aaa31d875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aaa31d875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aaa31d8758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aaa31d8758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aaa31d8758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aaa31d8758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Relationship Id="rId4" Type="http://schemas.openxmlformats.org/officeDocument/2006/relationships/image" Target="../media/image6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Relationship Id="rId4" Type="http://schemas.openxmlformats.org/officeDocument/2006/relationships/image" Target="../media/image5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8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9.png"/><Relationship Id="rId4" Type="http://schemas.openxmlformats.org/officeDocument/2006/relationships/image" Target="../media/image12.jpg"/><Relationship Id="rId5" Type="http://schemas.openxmlformats.org/officeDocument/2006/relationships/hyperlink" Target="https://docs.google.com/document/d/11HkzGZ5ySm90fi8ljkv1vzJ5v6oLnh5STdGQZ3W6CJY/edit?usp=sharing" TargetMode="External"/><Relationship Id="rId6" Type="http://schemas.openxmlformats.org/officeDocument/2006/relationships/image" Target="../media/image1.png"/><Relationship Id="rId7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0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Relationship Id="rId6" Type="http://schemas.openxmlformats.org/officeDocument/2006/relationships/image" Target="../media/image31.png"/><Relationship Id="rId7" Type="http://schemas.openxmlformats.org/officeDocument/2006/relationships/image" Target="../media/image37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Relationship Id="rId6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Relationship Id="rId5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27.png"/><Relationship Id="rId6" Type="http://schemas.openxmlformats.org/officeDocument/2006/relationships/image" Target="../media/image32.png"/><Relationship Id="rId7" Type="http://schemas.openxmlformats.org/officeDocument/2006/relationships/image" Target="../media/image30.png"/><Relationship Id="rId8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7.png"/><Relationship Id="rId4" Type="http://schemas.openxmlformats.org/officeDocument/2006/relationships/image" Target="../media/image44.png"/><Relationship Id="rId5" Type="http://schemas.openxmlformats.org/officeDocument/2006/relationships/image" Target="../media/image46.png"/><Relationship Id="rId6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hyperlink" Target="https://docs.google.com/spreadsheets/d/1ZccK8V6SiGohP_k2xyCpmM2WANKadkYFBdr0P3fwI6A/edit?usp=sharing" TargetMode="External"/><Relationship Id="rId7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image" Target="../media/image44.png"/><Relationship Id="rId6" Type="http://schemas.openxmlformats.org/officeDocument/2006/relationships/image" Target="../media/image54.png"/><Relationship Id="rId7" Type="http://schemas.openxmlformats.org/officeDocument/2006/relationships/image" Target="../media/image5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5.png"/><Relationship Id="rId4" Type="http://schemas.openxmlformats.org/officeDocument/2006/relationships/image" Target="../media/image44.png"/><Relationship Id="rId5" Type="http://schemas.openxmlformats.org/officeDocument/2006/relationships/image" Target="../media/image5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62.png"/><Relationship Id="rId6" Type="http://schemas.openxmlformats.org/officeDocument/2006/relationships/image" Target="../media/image48.png"/><Relationship Id="rId7" Type="http://schemas.openxmlformats.org/officeDocument/2006/relationships/image" Target="../media/image5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6.png"/><Relationship Id="rId4" Type="http://schemas.openxmlformats.org/officeDocument/2006/relationships/image" Target="../media/image60.png"/><Relationship Id="rId5" Type="http://schemas.openxmlformats.org/officeDocument/2006/relationships/image" Target="../media/image57.png"/><Relationship Id="rId6" Type="http://schemas.openxmlformats.org/officeDocument/2006/relationships/image" Target="../media/image70.png"/><Relationship Id="rId7" Type="http://schemas.openxmlformats.org/officeDocument/2006/relationships/image" Target="../media/image5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1.png"/><Relationship Id="rId4" Type="http://schemas.openxmlformats.org/officeDocument/2006/relationships/image" Target="../media/image59.png"/><Relationship Id="rId9" Type="http://schemas.openxmlformats.org/officeDocument/2006/relationships/image" Target="../media/image58.png"/><Relationship Id="rId5" Type="http://schemas.openxmlformats.org/officeDocument/2006/relationships/image" Target="../media/image64.png"/><Relationship Id="rId6" Type="http://schemas.openxmlformats.org/officeDocument/2006/relationships/image" Target="../media/image63.png"/><Relationship Id="rId7" Type="http://schemas.openxmlformats.org/officeDocument/2006/relationships/image" Target="../media/image71.png"/><Relationship Id="rId8" Type="http://schemas.openxmlformats.org/officeDocument/2006/relationships/image" Target="../media/image6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9.png"/><Relationship Id="rId4" Type="http://schemas.openxmlformats.org/officeDocument/2006/relationships/hyperlink" Target="https://docs.google.com/document/d/19ju5adtATHA0u3WdUPaEiWQxFNBdD6o-CQgZGWbq3KQ/edit?usp=sharing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74.jpg"/><Relationship Id="rId7" Type="http://schemas.openxmlformats.org/officeDocument/2006/relationships/image" Target="../media/image72.png"/><Relationship Id="rId8" Type="http://schemas.openxmlformats.org/officeDocument/2006/relationships/image" Target="../media/image7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2385575" y="2875325"/>
            <a:ext cx="4372800" cy="1310400"/>
          </a:xfrm>
          <a:prstGeom prst="rect">
            <a:avLst/>
          </a:prstGeom>
          <a:effectLst>
            <a:outerShdw blurRad="414338" rotWithShape="0" algn="bl" dir="5400000" dist="38100">
              <a:srgbClr val="783F04">
                <a:alpha val="75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3600">
                <a:solidFill>
                  <a:srgbClr val="E69138"/>
                </a:solidFill>
                <a:latin typeface="Alef"/>
                <a:ea typeface="Alef"/>
                <a:cs typeface="Alef"/>
                <a:sym typeface="Alef"/>
              </a:rPr>
              <a:t>Yad2 App Mobile</a:t>
            </a:r>
            <a:endParaRPr sz="3600">
              <a:solidFill>
                <a:srgbClr val="E69138"/>
              </a:solidFill>
              <a:latin typeface="Alef"/>
              <a:ea typeface="Alef"/>
              <a:cs typeface="Alef"/>
              <a:sym typeface="Ale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3600">
                <a:solidFill>
                  <a:srgbClr val="E69138"/>
                </a:solidFill>
                <a:latin typeface="Alef"/>
                <a:ea typeface="Alef"/>
                <a:cs typeface="Alef"/>
                <a:sym typeface="Alef"/>
              </a:rPr>
              <a:t> Testing Project</a:t>
            </a:r>
            <a:endParaRPr sz="3600">
              <a:solidFill>
                <a:srgbClr val="E69138"/>
              </a:solidFill>
              <a:latin typeface="Alef"/>
              <a:ea typeface="Alef"/>
              <a:cs typeface="Alef"/>
              <a:sym typeface="Ale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3600"/>
              <a:t> </a:t>
            </a:r>
            <a:endParaRPr sz="3600"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3271175" y="4523000"/>
            <a:ext cx="2601600" cy="5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Benny Feigin  -  </a:t>
            </a:r>
            <a:r>
              <a:rPr lang="iw"/>
              <a:t>Elina Ein Eli  -  Natan Koren</a:t>
            </a:r>
            <a:endParaRPr/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7425" y="570125"/>
            <a:ext cx="4049126" cy="242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3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6758375" y="780400"/>
            <a:ext cx="2062253" cy="4138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050" y="2352525"/>
            <a:ext cx="2242626" cy="1706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/>
          <p:nvPr/>
        </p:nvSpPr>
        <p:spPr>
          <a:xfrm>
            <a:off x="1776638" y="456450"/>
            <a:ext cx="5590702" cy="70708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4E5F5"/>
                    </a:gs>
                    <a:gs pos="100000">
                      <a:srgbClr val="70A4D5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Status Test Runs</a:t>
            </a:r>
          </a:p>
        </p:txBody>
      </p:sp>
      <p:pic>
        <p:nvPicPr>
          <p:cNvPr id="195" name="Google Shape;19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000" y="1868100"/>
            <a:ext cx="8740000" cy="240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">
        <p14:flip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/>
          <p:nvPr/>
        </p:nvSpPr>
        <p:spPr>
          <a:xfrm>
            <a:off x="1432850" y="443600"/>
            <a:ext cx="6278284" cy="6946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4E5F5"/>
                    </a:gs>
                    <a:gs pos="100000">
                      <a:srgbClr val="70A4D5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Elina Ein Eli Issues</a:t>
            </a:r>
          </a:p>
        </p:txBody>
      </p:sp>
      <p:sp>
        <p:nvSpPr>
          <p:cNvPr id="201" name="Google Shape;201;p23"/>
          <p:cNvSpPr txBox="1"/>
          <p:nvPr/>
        </p:nvSpPr>
        <p:spPr>
          <a:xfrm>
            <a:off x="845550" y="1979425"/>
            <a:ext cx="7452900" cy="17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The following Issues will be presented in the following slides: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</a:pPr>
            <a:r>
              <a:rPr b="1" lang="iw">
                <a:latin typeface="Calibri"/>
                <a:ea typeface="Calibri"/>
                <a:cs typeface="Calibri"/>
                <a:sym typeface="Calibri"/>
              </a:rPr>
              <a:t>Issue #14</a:t>
            </a:r>
            <a:r>
              <a:rPr b="1" lang="iw" sz="1100"/>
              <a:t> - </a:t>
            </a:r>
            <a:r>
              <a:rPr lang="iw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real estate- irrelevant result in a free search for an apartment for sale</a:t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33333"/>
              </a:solidFill>
            </a:endParaRPr>
          </a:p>
          <a:p>
            <a:pPr indent="-29845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Arial"/>
              <a:buChar char="●"/>
            </a:pPr>
            <a:r>
              <a:rPr b="1" lang="iw" sz="1100">
                <a:solidFill>
                  <a:srgbClr val="333333"/>
                </a:solidFill>
              </a:rPr>
              <a:t> </a:t>
            </a:r>
            <a:r>
              <a:rPr b="1" lang="iw" sz="1350">
                <a:solidFill>
                  <a:srgbClr val="333333"/>
                </a:solidFill>
                <a:highlight>
                  <a:schemeClr val="dk1"/>
                </a:highlight>
              </a:rPr>
              <a:t> </a:t>
            </a:r>
            <a:r>
              <a:rPr b="1" lang="iw">
                <a:solidFill>
                  <a:srgbClr val="333333"/>
                </a:solidFill>
                <a:highlight>
                  <a:schemeClr val="dk1"/>
                </a:highlight>
                <a:latin typeface="Calibri"/>
                <a:ea typeface="Calibri"/>
                <a:cs typeface="Calibri"/>
                <a:sym typeface="Calibri"/>
              </a:rPr>
              <a:t>Issue #16</a:t>
            </a:r>
            <a:r>
              <a:rPr lang="iw" sz="1100">
                <a:solidFill>
                  <a:srgbClr val="333333"/>
                </a:solidFill>
                <a:highlight>
                  <a:schemeClr val="dk1"/>
                </a:highlight>
              </a:rPr>
              <a:t> </a:t>
            </a:r>
            <a:r>
              <a:rPr b="1" lang="iw" sz="1100">
                <a:solidFill>
                  <a:srgbClr val="333333"/>
                </a:solidFill>
                <a:highlight>
                  <a:schemeClr val="dk1"/>
                </a:highlight>
              </a:rPr>
              <a:t> - </a:t>
            </a:r>
            <a:r>
              <a:rPr lang="iw" sz="1300">
                <a:solidFill>
                  <a:srgbClr val="333333"/>
                </a:solidFill>
                <a:highlight>
                  <a:schemeClr val="dk1"/>
                </a:highlight>
                <a:latin typeface="Calibri"/>
                <a:ea typeface="Calibri"/>
                <a:cs typeface="Calibri"/>
                <a:sym typeface="Calibri"/>
              </a:rPr>
              <a:t>real estate- Result of host houses by city instead of by kibbutz and moshav displayed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2000">
        <p:push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/>
          <p:nvPr/>
        </p:nvSpPr>
        <p:spPr>
          <a:xfrm>
            <a:off x="2865250" y="398625"/>
            <a:ext cx="3413477" cy="6946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4E5F5"/>
                    </a:gs>
                    <a:gs pos="100000">
                      <a:srgbClr val="70A4D5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First Issue</a:t>
            </a:r>
          </a:p>
        </p:txBody>
      </p:sp>
      <p:pic>
        <p:nvPicPr>
          <p:cNvPr id="207" name="Google Shape;20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375" y="1215701"/>
            <a:ext cx="7378153" cy="3745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4325" y="199313"/>
            <a:ext cx="2189414" cy="4744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">
        <p:push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/>
          <p:nvPr/>
        </p:nvSpPr>
        <p:spPr>
          <a:xfrm>
            <a:off x="2347650" y="398625"/>
            <a:ext cx="4448689" cy="70708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4E5F5"/>
                    </a:gs>
                    <a:gs pos="100000">
                      <a:srgbClr val="70A4D5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Second Issue</a:t>
            </a:r>
          </a:p>
        </p:txBody>
      </p:sp>
      <p:pic>
        <p:nvPicPr>
          <p:cNvPr id="214" name="Google Shape;2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550" y="1168106"/>
            <a:ext cx="6504836" cy="3732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4177" y="572275"/>
            <a:ext cx="1997423" cy="4328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">
        <p:push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2100" y="214500"/>
            <a:ext cx="3953501" cy="4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/>
          <p:nvPr/>
        </p:nvSpPr>
        <p:spPr>
          <a:xfrm>
            <a:off x="336425" y="845800"/>
            <a:ext cx="4321111" cy="159137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F9900"/>
                    </a:gs>
                    <a:gs pos="100000">
                      <a:srgbClr val="6E9BE7"/>
                    </a:gs>
                  </a:gsLst>
                  <a:lin ang="16200038" scaled="0"/>
                </a:gradFill>
                <a:latin typeface="Comic Sans MS"/>
              </a:rPr>
              <a:t>Benny's Test Cases related</a:t>
            </a:r>
            <a:b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F9900"/>
                    </a:gs>
                    <a:gs pos="100000">
                      <a:srgbClr val="6E9BE7"/>
                    </a:gs>
                  </a:gsLst>
                  <a:lin ang="16200038" scaled="0"/>
                </a:gradFill>
                <a:latin typeface="Comic Sans MS"/>
              </a:rPr>
            </a:br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F9900"/>
                    </a:gs>
                    <a:gs pos="100000">
                      <a:srgbClr val="6E9BE7"/>
                    </a:gs>
                  </a:gsLst>
                  <a:lin ang="16200038" scaled="0"/>
                </a:gradFill>
                <a:latin typeface="Comic Sans MS"/>
              </a:rPr>
              <a:t>      to Car Requirement</a:t>
            </a:r>
          </a:p>
        </p:txBody>
      </p:sp>
      <p:pic>
        <p:nvPicPr>
          <p:cNvPr id="222" name="Google Shape;22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4988" y="4033375"/>
            <a:ext cx="3119100" cy="81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6"/>
          <p:cNvSpPr/>
          <p:nvPr/>
        </p:nvSpPr>
        <p:spPr>
          <a:xfrm>
            <a:off x="246676" y="265475"/>
            <a:ext cx="709654" cy="15865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FF6DB"/>
                    </a:gs>
                    <a:gs pos="100000">
                      <a:srgbClr val="FAD25C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matic SC"/>
              </a:rPr>
              <a:t>Benny Feigin</a:t>
            </a:r>
          </a:p>
        </p:txBody>
      </p:sp>
    </p:spTree>
  </p:cSld>
  <p:clrMapOvr>
    <a:masterClrMapping/>
  </p:clrMapOvr>
  <mc:AlternateContent>
    <mc:Choice Requires="p14">
      <p:transition spd="slow" p14:dur="2000">
        <p14:gallery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/>
          <p:nvPr/>
        </p:nvSpPr>
        <p:spPr>
          <a:xfrm>
            <a:off x="861012" y="780325"/>
            <a:ext cx="7421982" cy="9167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208"/>
                    </a:gs>
                    <a:gs pos="56000">
                      <a:srgbClr val="B26008"/>
                    </a:gs>
                    <a:gs pos="100000">
                      <a:srgbClr val="703E0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Comic Sans MS"/>
              </a:rPr>
              <a:t>Benny Feigin Test Cases</a:t>
            </a:r>
          </a:p>
        </p:txBody>
      </p:sp>
      <p:sp>
        <p:nvSpPr>
          <p:cNvPr id="229" name="Google Shape;229;p27"/>
          <p:cNvSpPr txBox="1"/>
          <p:nvPr>
            <p:ph idx="1" type="body"/>
          </p:nvPr>
        </p:nvSpPr>
        <p:spPr>
          <a:xfrm>
            <a:off x="971550" y="2143125"/>
            <a:ext cx="4725300" cy="18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The following test cases will be presented in the following slides: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iw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#47 - </a:t>
            </a:r>
            <a:r>
              <a:rPr b="1" lang="iw" sz="11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Search for a business for sale by "near me"</a:t>
            </a:r>
            <a:endParaRPr b="1" sz="11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Arial"/>
              <a:buChar char="●"/>
            </a:pPr>
            <a:r>
              <a:rPr b="1" lang="iw" sz="11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iw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iw" sz="11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Test #1 - </a:t>
            </a:r>
            <a:r>
              <a:rPr b="1" lang="iw" sz="11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Car search by manufacturer and model</a:t>
            </a:r>
            <a:endParaRPr b="1" sz="11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t/>
            </a:r>
            <a:endParaRPr b="1" sz="1100">
              <a:solidFill>
                <a:srgbClr val="CC4125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7"/>
          <p:cNvSpPr/>
          <p:nvPr/>
        </p:nvSpPr>
        <p:spPr>
          <a:xfrm>
            <a:off x="246676" y="265475"/>
            <a:ext cx="709654" cy="15865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FF6DB"/>
                    </a:gs>
                    <a:gs pos="100000">
                      <a:srgbClr val="FAD25C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matic SC"/>
              </a:rPr>
              <a:t>Benny Feigin</a:t>
            </a:r>
          </a:p>
        </p:txBody>
      </p:sp>
    </p:spTree>
  </p:cSld>
  <p:clrMapOvr>
    <a:masterClrMapping/>
  </p:clrMapOvr>
  <mc:AlternateContent>
    <mc:Choice Requires="p14">
      <p:transition spd="slow" p14:dur="2000">
        <p14:gallery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650" y="1584925"/>
            <a:ext cx="8676773" cy="333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8"/>
          <p:cNvSpPr/>
          <p:nvPr/>
        </p:nvSpPr>
        <p:spPr>
          <a:xfrm>
            <a:off x="346250" y="475125"/>
            <a:ext cx="8273588" cy="8780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6B26B"/>
                    </a:gs>
                    <a:gs pos="100000">
                      <a:srgbClr val="83B66F"/>
                    </a:gs>
                    <a:gs pos="100000">
                      <a:srgbClr val="10B972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Comic Sans MS"/>
              </a:rPr>
              <a:t>Test #47 - Search for a business for sale by "near me"</a:t>
            </a:r>
          </a:p>
        </p:txBody>
      </p:sp>
      <p:sp>
        <p:nvSpPr>
          <p:cNvPr id="237" name="Google Shape;237;p28"/>
          <p:cNvSpPr txBox="1"/>
          <p:nvPr/>
        </p:nvSpPr>
        <p:spPr>
          <a:xfrm>
            <a:off x="234000" y="1253150"/>
            <a:ext cx="29604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The description of the test is clearly on the next slide</a:t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8"/>
          <p:cNvSpPr/>
          <p:nvPr/>
        </p:nvSpPr>
        <p:spPr>
          <a:xfrm>
            <a:off x="246676" y="265475"/>
            <a:ext cx="709654" cy="15865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FF6DB"/>
                    </a:gs>
                    <a:gs pos="100000">
                      <a:srgbClr val="FAD25C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matic SC"/>
              </a:rPr>
              <a:t>Benny Feigin</a:t>
            </a:r>
          </a:p>
        </p:txBody>
      </p:sp>
    </p:spTree>
  </p:cSld>
  <p:clrMapOvr>
    <a:masterClrMapping/>
  </p:clrMapOvr>
  <mc:AlternateContent>
    <mc:Choice Requires="p14">
      <p:transition spd="slow" p14:dur="2000">
        <p14:prism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329025"/>
            <a:ext cx="8279999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9"/>
          <p:cNvSpPr/>
          <p:nvPr/>
        </p:nvSpPr>
        <p:spPr>
          <a:xfrm>
            <a:off x="2412000" y="374400"/>
            <a:ext cx="4218242" cy="82558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DECDB"/>
                    </a:gs>
                    <a:gs pos="100000">
                      <a:srgbClr val="F0A96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Suez One"/>
              </a:rPr>
              <a:t>FIRST TEST CASE</a:t>
            </a:r>
          </a:p>
        </p:txBody>
      </p:sp>
      <p:sp>
        <p:nvSpPr>
          <p:cNvPr id="245" name="Google Shape;245;p29"/>
          <p:cNvSpPr/>
          <p:nvPr/>
        </p:nvSpPr>
        <p:spPr>
          <a:xfrm>
            <a:off x="246676" y="265475"/>
            <a:ext cx="709654" cy="15865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FF6DB"/>
                    </a:gs>
                    <a:gs pos="100000">
                      <a:srgbClr val="FAD25C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matic SC"/>
              </a:rPr>
              <a:t>Benny Feigin</a:t>
            </a:r>
          </a:p>
        </p:txBody>
      </p:sp>
    </p:spTree>
  </p:cSld>
  <p:clrMapOvr>
    <a:masterClrMapping/>
  </p:clrMapOvr>
  <mc:AlternateContent>
    <mc:Choice Requires="p14">
      <p:transition spd="slow" p14:dur="2000">
        <p14:prism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000" y="1582250"/>
            <a:ext cx="8676000" cy="332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0"/>
          <p:cNvSpPr txBox="1"/>
          <p:nvPr/>
        </p:nvSpPr>
        <p:spPr>
          <a:xfrm>
            <a:off x="234000" y="1253150"/>
            <a:ext cx="29604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The description of the test is clearly on the next slide</a:t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30"/>
          <p:cNvSpPr/>
          <p:nvPr/>
        </p:nvSpPr>
        <p:spPr>
          <a:xfrm>
            <a:off x="376175" y="475125"/>
            <a:ext cx="7863320" cy="88585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6B26B"/>
                    </a:gs>
                    <a:gs pos="100000">
                      <a:srgbClr val="83B66F"/>
                    </a:gs>
                    <a:gs pos="100000">
                      <a:srgbClr val="10B972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Comic Sans MS"/>
              </a:rPr>
              <a:t>Test #1 - Car search by manufacturer and model</a:t>
            </a:r>
          </a:p>
        </p:txBody>
      </p:sp>
      <p:sp>
        <p:nvSpPr>
          <p:cNvPr id="253" name="Google Shape;253;p30"/>
          <p:cNvSpPr/>
          <p:nvPr/>
        </p:nvSpPr>
        <p:spPr>
          <a:xfrm>
            <a:off x="246676" y="265475"/>
            <a:ext cx="709654" cy="15865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FF6DB"/>
                    </a:gs>
                    <a:gs pos="100000">
                      <a:srgbClr val="FAD25C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matic SC"/>
              </a:rPr>
              <a:t>Benny Feigin</a:t>
            </a:r>
          </a:p>
        </p:txBody>
      </p:sp>
    </p:spTree>
  </p:cSld>
  <p:clrMapOvr>
    <a:masterClrMapping/>
  </p:clrMapOvr>
  <mc:AlternateContent>
    <mc:Choice Requires="p14">
      <p:transition spd="slow" p14:dur="2000">
        <p14:prism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328725"/>
            <a:ext cx="8280001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1"/>
          <p:cNvSpPr/>
          <p:nvPr/>
        </p:nvSpPr>
        <p:spPr>
          <a:xfrm>
            <a:off x="2460600" y="413250"/>
            <a:ext cx="4222808" cy="8244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FFF00"/>
                    </a:gs>
                    <a:gs pos="78000">
                      <a:srgbClr val="FF9900"/>
                    </a:gs>
                    <a:gs pos="100000">
                      <a:srgbClr val="FAD25C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Suez One"/>
              </a:rPr>
              <a:t>SECOND TEST CASE</a:t>
            </a:r>
          </a:p>
        </p:txBody>
      </p:sp>
      <p:sp>
        <p:nvSpPr>
          <p:cNvPr id="260" name="Google Shape;260;p31"/>
          <p:cNvSpPr/>
          <p:nvPr/>
        </p:nvSpPr>
        <p:spPr>
          <a:xfrm>
            <a:off x="246676" y="265475"/>
            <a:ext cx="709654" cy="15865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FF6DB"/>
                    </a:gs>
                    <a:gs pos="100000">
                      <a:srgbClr val="FAD25C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matic SC"/>
              </a:rPr>
              <a:t>Benny Feigin</a:t>
            </a:r>
          </a:p>
        </p:txBody>
      </p:sp>
    </p:spTree>
  </p:cSld>
  <p:clrMapOvr>
    <a:masterClrMapping/>
  </p:clrMapOvr>
  <mc:AlternateContent>
    <mc:Choice Requires="p14">
      <p:transition spd="slow" p14:dur="2000">
        <p14:prism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375" y="223250"/>
            <a:ext cx="3570274" cy="47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4"/>
          <p:cNvSpPr/>
          <p:nvPr/>
        </p:nvSpPr>
        <p:spPr>
          <a:xfrm>
            <a:off x="4131325" y="2541512"/>
            <a:ext cx="3677675" cy="55421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DECDB"/>
                    </a:gs>
                    <a:gs pos="100000">
                      <a:srgbClr val="F0A963"/>
                    </a:gs>
                  </a:gsLst>
                  <a:lin ang="5400012" scaled="0"/>
                </a:gradFill>
                <a:latin typeface="Comic Sans MS"/>
              </a:rPr>
              <a:t>Link to STP Document</a:t>
            </a:r>
          </a:p>
        </p:txBody>
      </p:sp>
      <p:pic>
        <p:nvPicPr>
          <p:cNvPr id="139" name="Google Shape;13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5067" y="223250"/>
            <a:ext cx="2337321" cy="1555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5963" y="3293738"/>
            <a:ext cx="2488350" cy="718525"/>
          </a:xfrm>
          <a:prstGeom prst="rect">
            <a:avLst/>
          </a:prstGeom>
          <a:noFill/>
          <a:ln>
            <a:noFill/>
          </a:ln>
          <a:effectLst>
            <a:outerShdw blurRad="185738" rotWithShape="0" algn="bl" dir="4680000" dist="142875">
              <a:srgbClr val="000000">
                <a:alpha val="64000"/>
              </a:srgbClr>
            </a:outerShdw>
          </a:effectLst>
        </p:spPr>
      </p:pic>
      <p:pic>
        <p:nvPicPr>
          <p:cNvPr id="141" name="Google Shape;14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09637" y="223250"/>
            <a:ext cx="2991801" cy="1688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">
        <p:fade thruBlk="1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688" y="2051325"/>
            <a:ext cx="8622649" cy="2396924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2"/>
          <p:cNvSpPr/>
          <p:nvPr/>
        </p:nvSpPr>
        <p:spPr>
          <a:xfrm>
            <a:off x="857112" y="625125"/>
            <a:ext cx="7429781" cy="8551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50000">
                      <a:schemeClr val="accent4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Comic Sans MS"/>
              </a:rPr>
              <a:t>Status Test Runs</a:t>
            </a:r>
          </a:p>
        </p:txBody>
      </p:sp>
      <p:sp>
        <p:nvSpPr>
          <p:cNvPr id="267" name="Google Shape;267;p32"/>
          <p:cNvSpPr/>
          <p:nvPr/>
        </p:nvSpPr>
        <p:spPr>
          <a:xfrm>
            <a:off x="246676" y="265475"/>
            <a:ext cx="709654" cy="15865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FF6DB"/>
                    </a:gs>
                    <a:gs pos="100000">
                      <a:srgbClr val="FAD25C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matic SC"/>
              </a:rPr>
              <a:t>Benny Feigin</a:t>
            </a:r>
          </a:p>
        </p:txBody>
      </p:sp>
    </p:spTree>
  </p:cSld>
  <p:clrMapOvr>
    <a:masterClrMapping/>
  </p:clrMapOvr>
  <mc:AlternateContent>
    <mc:Choice Requires="p14">
      <p:transition spd="slow" p14:dur="2000">
        <p14:flip dir="l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/>
          <p:nvPr/>
        </p:nvSpPr>
        <p:spPr>
          <a:xfrm>
            <a:off x="1566175" y="664600"/>
            <a:ext cx="6319469" cy="100289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9D2E9"/>
                    </a:gs>
                    <a:gs pos="61000">
                      <a:srgbClr val="CC0000"/>
                    </a:gs>
                    <a:gs pos="100000">
                      <a:srgbClr val="540303"/>
                    </a:gs>
                  </a:gsLst>
                  <a:lin ang="5400012" scaled="0"/>
                </a:gradFill>
                <a:latin typeface="Comic Sans MS"/>
              </a:rPr>
              <a:t>Benny Feigin Issues</a:t>
            </a:r>
          </a:p>
        </p:txBody>
      </p:sp>
      <p:sp>
        <p:nvSpPr>
          <p:cNvPr id="273" name="Google Shape;273;p33"/>
          <p:cNvSpPr txBox="1"/>
          <p:nvPr>
            <p:ph idx="1" type="body"/>
          </p:nvPr>
        </p:nvSpPr>
        <p:spPr>
          <a:xfrm>
            <a:off x="971550" y="2143125"/>
            <a:ext cx="69756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The following Issues will be presented in the following slides: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iw" sz="1400">
                <a:solidFill>
                  <a:srgbClr val="000000"/>
                </a:solidFill>
              </a:rPr>
              <a:t>Issue #5</a:t>
            </a:r>
            <a:r>
              <a:rPr b="1" lang="iw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iw"/>
              <a:t>Car search - No error message when typing symbols in the free search field</a:t>
            </a:r>
            <a:endParaRPr b="1" sz="11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Arial"/>
              <a:buChar char="●"/>
            </a:pPr>
            <a:r>
              <a:rPr b="1" lang="iw" sz="11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iw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iw" sz="1400">
                <a:solidFill>
                  <a:srgbClr val="333333"/>
                </a:solidFill>
                <a:highlight>
                  <a:srgbClr val="FFFFFF"/>
                </a:highlight>
              </a:rPr>
              <a:t>Issue #9</a:t>
            </a:r>
            <a:r>
              <a:rPr lang="iw" sz="11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iw" sz="11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iw">
                <a:solidFill>
                  <a:srgbClr val="333333"/>
                </a:solidFill>
                <a:highlight>
                  <a:srgbClr val="FFFFFF"/>
                </a:highlight>
              </a:rPr>
              <a:t>Motorcycle search - Text awaiting manufacturer selection is incorrect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t/>
            </a:r>
            <a:endParaRPr b="1" sz="1100">
              <a:solidFill>
                <a:srgbClr val="CC4125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3"/>
          <p:cNvSpPr/>
          <p:nvPr/>
        </p:nvSpPr>
        <p:spPr>
          <a:xfrm>
            <a:off x="246676" y="265475"/>
            <a:ext cx="709654" cy="15865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FF6DB"/>
                    </a:gs>
                    <a:gs pos="100000">
                      <a:srgbClr val="FAD25C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matic SC"/>
              </a:rPr>
              <a:t>Benny Feigin</a:t>
            </a:r>
          </a:p>
        </p:txBody>
      </p:sp>
    </p:spTree>
  </p:cSld>
  <p:clrMapOvr>
    <a:masterClrMapping/>
  </p:clrMapOvr>
  <mc:AlternateContent>
    <mc:Choice Requires="p14">
      <p:transition spd="slow" p14:dur="2000">
        <p:push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/>
          <p:nvPr/>
        </p:nvSpPr>
        <p:spPr>
          <a:xfrm>
            <a:off x="246676" y="265475"/>
            <a:ext cx="709654" cy="15865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FF6DB"/>
                    </a:gs>
                    <a:gs pos="100000">
                      <a:srgbClr val="FAD25C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matic SC"/>
              </a:rPr>
              <a:t>Benny Feigin</a:t>
            </a:r>
          </a:p>
        </p:txBody>
      </p:sp>
      <p:pic>
        <p:nvPicPr>
          <p:cNvPr id="280" name="Google Shape;28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00" y="1118800"/>
            <a:ext cx="5225774" cy="340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3627" y="557150"/>
            <a:ext cx="1238250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1350" y="1185350"/>
            <a:ext cx="1616400" cy="373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4"/>
          <p:cNvSpPr/>
          <p:nvPr/>
        </p:nvSpPr>
        <p:spPr>
          <a:xfrm>
            <a:off x="1431600" y="353500"/>
            <a:ext cx="3421155" cy="76528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5D0D0"/>
                    </a:gs>
                    <a:gs pos="50000">
                      <a:srgbClr val="CC4125"/>
                    </a:gs>
                    <a:gs pos="100000">
                      <a:srgbClr val="D96868"/>
                    </a:gs>
                  </a:gsLst>
                  <a:lin ang="5400012" scaled="0"/>
                </a:gradFill>
                <a:latin typeface="Suez One"/>
              </a:rPr>
              <a:t>First Issue</a:t>
            </a:r>
          </a:p>
        </p:txBody>
      </p:sp>
      <p:pic>
        <p:nvPicPr>
          <p:cNvPr id="284" name="Google Shape;284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675" y="4443338"/>
            <a:ext cx="4669200" cy="47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04050" y="1185350"/>
            <a:ext cx="1616400" cy="37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">
        <p:push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5"/>
          <p:cNvSpPr/>
          <p:nvPr/>
        </p:nvSpPr>
        <p:spPr>
          <a:xfrm>
            <a:off x="246676" y="265475"/>
            <a:ext cx="709654" cy="15865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FF6DB"/>
                    </a:gs>
                    <a:gs pos="100000">
                      <a:srgbClr val="FAD25C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matic SC"/>
              </a:rPr>
              <a:t>Benny Feigin</a:t>
            </a:r>
          </a:p>
        </p:txBody>
      </p:sp>
      <p:pic>
        <p:nvPicPr>
          <p:cNvPr id="291" name="Google Shape;2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1477" y="265475"/>
            <a:ext cx="123825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5"/>
          <p:cNvSpPr/>
          <p:nvPr/>
        </p:nvSpPr>
        <p:spPr>
          <a:xfrm>
            <a:off x="1226925" y="329925"/>
            <a:ext cx="4246951" cy="74620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5D0D0"/>
                    </a:gs>
                    <a:gs pos="50000">
                      <a:srgbClr val="CC4125"/>
                    </a:gs>
                    <a:gs pos="100000">
                      <a:srgbClr val="D96868"/>
                    </a:gs>
                  </a:gsLst>
                  <a:lin ang="5400012" scaled="0"/>
                </a:gradFill>
                <a:latin typeface="Suez One"/>
              </a:rPr>
              <a:t>Second Issue</a:t>
            </a:r>
          </a:p>
        </p:txBody>
      </p:sp>
      <p:pic>
        <p:nvPicPr>
          <p:cNvPr id="293" name="Google Shape;29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1468" y="782100"/>
            <a:ext cx="1865070" cy="414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675" y="4448200"/>
            <a:ext cx="4647476" cy="47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675" y="1121000"/>
            <a:ext cx="5227201" cy="337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">
        <p:push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300" y="323700"/>
            <a:ext cx="6601049" cy="4561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6"/>
          <p:cNvSpPr/>
          <p:nvPr/>
        </p:nvSpPr>
        <p:spPr>
          <a:xfrm>
            <a:off x="2371350" y="239250"/>
            <a:ext cx="4130037" cy="2819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4E5F5"/>
                    </a:gs>
                    <a:gs pos="100000">
                      <a:srgbClr val="70A4D5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Natan Koren Requirement</a:t>
            </a:r>
          </a:p>
        </p:txBody>
      </p:sp>
    </p:spTree>
  </p:cSld>
  <p:clrMapOvr>
    <a:masterClrMapping/>
  </p:clrMapOvr>
  <mc:AlternateContent>
    <mc:Choice Requires="p14">
      <p:transition spd="slow" p14:dur="2000">
        <p14:gallery dir="l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/>
          <p:nvPr/>
        </p:nvSpPr>
        <p:spPr>
          <a:xfrm>
            <a:off x="984013" y="855100"/>
            <a:ext cx="7175980" cy="6946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4E5F5"/>
                    </a:gs>
                    <a:gs pos="100000">
                      <a:srgbClr val="70A4D5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Natan Koren test cases</a:t>
            </a:r>
          </a:p>
        </p:txBody>
      </p:sp>
      <p:sp>
        <p:nvSpPr>
          <p:cNvPr id="307" name="Google Shape;307;p37"/>
          <p:cNvSpPr txBox="1"/>
          <p:nvPr>
            <p:ph idx="1" type="body"/>
          </p:nvPr>
        </p:nvSpPr>
        <p:spPr>
          <a:xfrm>
            <a:off x="971550" y="21431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The following test cases will be presented in the following slides: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iw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#62 - </a:t>
            </a:r>
            <a:r>
              <a:rPr b="1" lang="iw" sz="11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Product search by category (all), sales area, price range Product status, ads with price, ads with photos. </a:t>
            </a:r>
            <a:endParaRPr b="1" sz="11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Arial"/>
              <a:buChar char="●"/>
            </a:pPr>
            <a:r>
              <a:rPr b="1" lang="iw" sz="11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iw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iw" sz="11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Test #177 - Successful registration</a:t>
            </a:r>
            <a:endParaRPr b="1" sz="11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b="1" lang="iw" sz="1100">
                <a:solidFill>
                  <a:srgbClr val="CC4125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*The preliminary steps for each test case will be presented*</a:t>
            </a:r>
            <a:endParaRPr b="1" sz="1100">
              <a:solidFill>
                <a:srgbClr val="CC4125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2000">
        <p14:gallery dir="l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0150" y="323725"/>
            <a:ext cx="3360476" cy="273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050" y="879625"/>
            <a:ext cx="3360474" cy="117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050" y="2191975"/>
            <a:ext cx="888625" cy="3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8"/>
          <p:cNvSpPr/>
          <p:nvPr/>
        </p:nvSpPr>
        <p:spPr>
          <a:xfrm>
            <a:off x="653150" y="246350"/>
            <a:ext cx="2625412" cy="4952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4E5F5"/>
                    </a:gs>
                    <a:gs pos="100000">
                      <a:srgbClr val="70A4D5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FIRST TEST CASE</a:t>
            </a:r>
          </a:p>
        </p:txBody>
      </p:sp>
    </p:spTree>
  </p:cSld>
  <p:clrMapOvr>
    <a:masterClrMapping/>
  </p:clrMapOvr>
  <mc:AlternateContent>
    <mc:Choice Requires="p14">
      <p:transition spd="slow" p14:dur="2000">
        <p14:prism dir="l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175" y="1807600"/>
            <a:ext cx="3378425" cy="209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175" y="245528"/>
            <a:ext cx="3378426" cy="1189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175" y="1500000"/>
            <a:ext cx="888625" cy="30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1175" y="3995350"/>
            <a:ext cx="3378425" cy="471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13600" y="245525"/>
            <a:ext cx="3378425" cy="199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13600" y="2405925"/>
            <a:ext cx="3429876" cy="206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">
        <p14:prism dir="l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344" y="269275"/>
            <a:ext cx="3378425" cy="2097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">
        <p14:prism dir="l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50" y="882875"/>
            <a:ext cx="3451624" cy="11968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1"/>
          <p:cNvSpPr/>
          <p:nvPr/>
        </p:nvSpPr>
        <p:spPr>
          <a:xfrm>
            <a:off x="653150" y="246350"/>
            <a:ext cx="3070006" cy="49587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4E5F5"/>
                    </a:gs>
                    <a:gs pos="100000">
                      <a:srgbClr val="70A4D5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SECOND TEST CASE</a:t>
            </a:r>
          </a:p>
        </p:txBody>
      </p:sp>
      <p:pic>
        <p:nvPicPr>
          <p:cNvPr id="337" name="Google Shape;33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850" y="2148775"/>
            <a:ext cx="2057575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8975" y="246350"/>
            <a:ext cx="3506301" cy="2824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8975" y="3194060"/>
            <a:ext cx="3506299" cy="482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">
        <p:fade thruBlk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/>
          <p:nvPr/>
        </p:nvSpPr>
        <p:spPr>
          <a:xfrm>
            <a:off x="4688714" y="2691375"/>
            <a:ext cx="3643207" cy="61144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DECDB"/>
                    </a:gs>
                    <a:gs pos="100000">
                      <a:srgbClr val="F0A963"/>
                    </a:gs>
                  </a:gsLst>
                  <a:lin ang="5400012" scaled="0"/>
                </a:gradFill>
                <a:latin typeface="Comic Sans MS"/>
              </a:rPr>
              <a:t>Link to STD Document</a:t>
            </a:r>
          </a:p>
        </p:txBody>
      </p:sp>
      <p:pic>
        <p:nvPicPr>
          <p:cNvPr id="147" name="Google Shape;1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175" y="228450"/>
            <a:ext cx="3893877" cy="2860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3075" y="363200"/>
            <a:ext cx="3241425" cy="17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7600" y="3161125"/>
            <a:ext cx="1986300" cy="16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66138" y="3480638"/>
            <a:ext cx="2488350" cy="7185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4020000" dist="123825">
              <a:srgbClr val="000000">
                <a:alpha val="77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2000">
        <p:fade thruBlk="1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325" y="2043075"/>
            <a:ext cx="3428776" cy="221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325" y="266975"/>
            <a:ext cx="3428775" cy="1192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325" y="1518550"/>
            <a:ext cx="2057575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4650" y="309975"/>
            <a:ext cx="3356825" cy="217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14650" y="2571742"/>
            <a:ext cx="3356825" cy="2184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">
        <p14:prism dir="l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500" y="267000"/>
            <a:ext cx="3612100" cy="129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500" y="1611650"/>
            <a:ext cx="2057575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500" y="2273125"/>
            <a:ext cx="3397874" cy="192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">
        <p14:prism dir="l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800" y="267000"/>
            <a:ext cx="3457075" cy="120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800" y="1611650"/>
            <a:ext cx="2057575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800" y="2139925"/>
            <a:ext cx="3327024" cy="220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0550" y="267000"/>
            <a:ext cx="3327024" cy="2095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29200" y="2422350"/>
            <a:ext cx="3356824" cy="231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">
        <p14:prism dir="l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5"/>
          <p:cNvSpPr/>
          <p:nvPr/>
        </p:nvSpPr>
        <p:spPr>
          <a:xfrm>
            <a:off x="1566175" y="664600"/>
            <a:ext cx="6011628" cy="6946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4E5F5"/>
                    </a:gs>
                    <a:gs pos="100000">
                      <a:srgbClr val="70A4D5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Natan Koren issues</a:t>
            </a:r>
          </a:p>
        </p:txBody>
      </p:sp>
      <p:sp>
        <p:nvSpPr>
          <p:cNvPr id="370" name="Google Shape;370;p45"/>
          <p:cNvSpPr txBox="1"/>
          <p:nvPr>
            <p:ph idx="1" type="body"/>
          </p:nvPr>
        </p:nvSpPr>
        <p:spPr>
          <a:xfrm>
            <a:off x="971550" y="21431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The following Issues will be presented in the following slides: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iw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Issue </a:t>
            </a:r>
            <a:r>
              <a:rPr b="1" lang="iw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#3 - </a:t>
            </a:r>
            <a:r>
              <a:rPr b="1" lang="iw" sz="11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A scrolling panel with Types, display results do not match the selected department</a:t>
            </a:r>
            <a:endParaRPr b="1" sz="11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Arial"/>
              <a:buChar char="●"/>
            </a:pPr>
            <a:r>
              <a:rPr b="1" lang="iw" sz="11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iw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iw" sz="11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Issue #8</a:t>
            </a:r>
            <a:r>
              <a:rPr lang="iw" sz="11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iw" sz="11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b="1" lang="iw" sz="11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At the stage of uploading a photo, the window requesting device permissions for gallery does not open</a:t>
            </a:r>
            <a:endParaRPr b="1" sz="11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t/>
            </a:r>
            <a:endParaRPr b="1" sz="1100">
              <a:solidFill>
                <a:srgbClr val="CC4125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2000">
        <p:push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" y="235750"/>
            <a:ext cx="4032500" cy="201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125" y="2247900"/>
            <a:ext cx="4032500" cy="2656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0650" y="611900"/>
            <a:ext cx="1638175" cy="338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6224" y="4242599"/>
            <a:ext cx="2915500" cy="56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49000" y="296700"/>
            <a:ext cx="807725" cy="2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">
        <p:push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050" y="254550"/>
            <a:ext cx="3385876" cy="215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925" y="2407938"/>
            <a:ext cx="3385875" cy="907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488" y="3315375"/>
            <a:ext cx="3366999" cy="13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8487" y="289550"/>
            <a:ext cx="3366975" cy="1253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88475" y="1596400"/>
            <a:ext cx="2331650" cy="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82575" y="1435600"/>
            <a:ext cx="1640650" cy="332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99012" y="1127275"/>
            <a:ext cx="807725" cy="2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">
        <p:push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500" y="286775"/>
            <a:ext cx="3985175" cy="46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8"/>
          <p:cNvSpPr/>
          <p:nvPr/>
        </p:nvSpPr>
        <p:spPr>
          <a:xfrm>
            <a:off x="4584326" y="3012850"/>
            <a:ext cx="3851996" cy="61144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E48776"/>
                    </a:gs>
                    <a:gs pos="100000">
                      <a:srgbClr val="AC3F2B"/>
                    </a:gs>
                  </a:gsLst>
                  <a:lin ang="5400012" scaled="0"/>
                </a:gradFill>
                <a:latin typeface="Comic Sans MS"/>
              </a:rPr>
              <a:t>Link to STR Document</a:t>
            </a:r>
          </a:p>
        </p:txBody>
      </p:sp>
      <p:pic>
        <p:nvPicPr>
          <p:cNvPr id="397" name="Google Shape;397;p48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6138" y="3727338"/>
            <a:ext cx="2488350" cy="7185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4440000" dist="123825">
              <a:srgbClr val="000000">
                <a:alpha val="66000"/>
              </a:srgbClr>
            </a:outerShdw>
          </a:effectLst>
        </p:spPr>
      </p:pic>
      <p:pic>
        <p:nvPicPr>
          <p:cNvPr id="398" name="Google Shape;398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2876" y="256250"/>
            <a:ext cx="2124602" cy="119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3494" y="211025"/>
            <a:ext cx="536086" cy="53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86325" y="942963"/>
            <a:ext cx="3048000" cy="16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">
        <p14:flip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825" y="228575"/>
            <a:ext cx="3395326" cy="468635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6"/>
          <p:cNvSpPr/>
          <p:nvPr/>
        </p:nvSpPr>
        <p:spPr>
          <a:xfrm>
            <a:off x="4323850" y="410738"/>
            <a:ext cx="4522960" cy="135796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9FB"/>
                    </a:gs>
                    <a:gs pos="100000">
                      <a:srgbClr val="6E9BE7"/>
                    </a:gs>
                  </a:gsLst>
                  <a:lin ang="5400012" scaled="0"/>
                </a:gradFill>
                <a:latin typeface="Arial"/>
              </a:rPr>
              <a:t>Elina's Test cases related</a:t>
            </a:r>
            <a:b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9FB"/>
                    </a:gs>
                    <a:gs pos="100000">
                      <a:srgbClr val="6E9BE7"/>
                    </a:gs>
                  </a:gsLst>
                  <a:lin ang="5400012" scaled="0"/>
                </a:gradFill>
                <a:latin typeface="Arial"/>
              </a:rPr>
            </a:br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9FB"/>
                    </a:gs>
                    <a:gs pos="100000">
                      <a:srgbClr val="6E9BE7"/>
                    </a:gs>
                  </a:gsLst>
                  <a:lin ang="5400012" scaled="0"/>
                </a:gradFill>
                <a:latin typeface="Arial"/>
              </a:rPr>
              <a:t>      to real estate</a:t>
            </a:r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7738" y="3859600"/>
            <a:ext cx="3119100" cy="81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">
        <p14:gallery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The following test cases will be presented in the following slides: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29845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iw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#50 - </a:t>
            </a:r>
            <a:r>
              <a:rPr b="1" lang="iw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Search for an apartment for sale by number of rooms</a:t>
            </a:r>
            <a:endParaRPr b="1" sz="11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Arial"/>
              <a:buChar char="●"/>
            </a:pPr>
            <a:r>
              <a:rPr b="1" lang="iw" sz="11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iw" sz="1350">
                <a:solidFill>
                  <a:srgbClr val="333333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iw" sz="1100">
                <a:solidFill>
                  <a:srgbClr val="333333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Test #51 - Search for an apartment for sale by price range and property characteristics</a:t>
            </a:r>
            <a:endParaRPr b="1" sz="1100">
              <a:solidFill>
                <a:srgbClr val="333333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CC4125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5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7"/>
          <p:cNvSpPr/>
          <p:nvPr/>
        </p:nvSpPr>
        <p:spPr>
          <a:xfrm>
            <a:off x="831488" y="752225"/>
            <a:ext cx="7481029" cy="6946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4E5F5"/>
                    </a:gs>
                    <a:gs pos="100000">
                      <a:srgbClr val="70A4D5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Elina Ein Eli test cases</a:t>
            </a:r>
          </a:p>
        </p:txBody>
      </p:sp>
    </p:spTree>
  </p:cSld>
  <p:clrMapOvr>
    <a:masterClrMapping/>
  </p:clrMapOvr>
  <mc:AlternateContent>
    <mc:Choice Requires="p14">
      <p:transition spd="slow" p14:dur="2000">
        <p14:gallery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/>
          <p:nvPr/>
        </p:nvSpPr>
        <p:spPr>
          <a:xfrm>
            <a:off x="250313" y="334325"/>
            <a:ext cx="8643372" cy="4659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9FB"/>
                    </a:gs>
                    <a:gs pos="100000">
                      <a:srgbClr val="6E9BE7"/>
                    </a:gs>
                  </a:gsLst>
                  <a:lin ang="5400012" scaled="0"/>
                </a:gradFill>
                <a:latin typeface="Arial"/>
              </a:rPr>
              <a:t>Test #50 - Search for an apartment for sale by number of rooms</a:t>
            </a:r>
          </a:p>
        </p:txBody>
      </p:sp>
      <p:sp>
        <p:nvSpPr>
          <p:cNvPr id="169" name="Google Shape;169;p18"/>
          <p:cNvSpPr txBox="1"/>
          <p:nvPr/>
        </p:nvSpPr>
        <p:spPr>
          <a:xfrm>
            <a:off x="450075" y="8002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The description of the test is clearly on the next slide</a:t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300" y="1054425"/>
            <a:ext cx="6925400" cy="38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">
        <p14:prism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/>
          <p:nvPr/>
        </p:nvSpPr>
        <p:spPr>
          <a:xfrm>
            <a:off x="1551175" y="482175"/>
            <a:ext cx="6041644" cy="70708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4E5F5"/>
                    </a:gs>
                    <a:gs pos="100000">
                      <a:srgbClr val="70A4D5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FIRST TEST CASE</a:t>
            </a:r>
          </a:p>
        </p:txBody>
      </p:sp>
      <p:pic>
        <p:nvPicPr>
          <p:cNvPr id="176" name="Google Shape;1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50" y="1915950"/>
            <a:ext cx="8708301" cy="227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">
        <p14:prism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/>
          <p:nvPr/>
        </p:nvSpPr>
        <p:spPr>
          <a:xfrm>
            <a:off x="258250" y="398625"/>
            <a:ext cx="8627514" cy="5014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9FB"/>
                    </a:gs>
                    <a:gs pos="100000">
                      <a:srgbClr val="6E9BE7"/>
                    </a:gs>
                  </a:gsLst>
                  <a:lin ang="5400012" scaled="0"/>
                </a:gradFill>
                <a:latin typeface="Arial"/>
              </a:rPr>
              <a:t>Test #51 - Search for an apartment for sale by price range and property characteristics</a:t>
            </a:r>
          </a:p>
        </p:txBody>
      </p:sp>
      <p:pic>
        <p:nvPicPr>
          <p:cNvPr id="182" name="Google Shape;18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575" y="1148800"/>
            <a:ext cx="6750850" cy="37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0"/>
          <p:cNvSpPr txBox="1"/>
          <p:nvPr/>
        </p:nvSpPr>
        <p:spPr>
          <a:xfrm>
            <a:off x="258250" y="8101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The description of the test is clearly on the next slide</a:t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2000">
        <p14:prism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/>
          <p:nvPr/>
        </p:nvSpPr>
        <p:spPr>
          <a:xfrm>
            <a:off x="1053113" y="469325"/>
            <a:ext cx="7037765" cy="70708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4E5F5"/>
                    </a:gs>
                    <a:gs pos="100000">
                      <a:srgbClr val="70A4D5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SECOND TEST CASE</a:t>
            </a:r>
          </a:p>
        </p:txBody>
      </p:sp>
      <p:pic>
        <p:nvPicPr>
          <p:cNvPr id="189" name="Google Shape;18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638" y="1738099"/>
            <a:ext cx="8758724" cy="292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">
        <p14:prism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